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315" r:id="rId3"/>
    <p:sldId id="314" r:id="rId4"/>
    <p:sldId id="317" r:id="rId5"/>
    <p:sldId id="257" r:id="rId6"/>
    <p:sldId id="316" r:id="rId7"/>
    <p:sldId id="259" r:id="rId8"/>
    <p:sldId id="263" r:id="rId9"/>
    <p:sldId id="318" r:id="rId10"/>
    <p:sldId id="319" r:id="rId11"/>
    <p:sldId id="312" r:id="rId12"/>
  </p:sldIdLst>
  <p:sldSz cx="9144000" cy="5143500" type="screen16x9"/>
  <p:notesSz cx="6797675" cy="9928225"/>
  <p:embeddedFontLs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Roboto Condensed" charset="0"/>
      <p:regular r:id="rId18"/>
      <p:bold r:id="rId19"/>
      <p:italic r:id="rId20"/>
      <p:boldItalic r:id="rId21"/>
    </p:embeddedFont>
    <p:embeddedFont>
      <p:font typeface="Franklin Gothic Book" pitchFamily="34" charset="0"/>
      <p:regular r:id="rId22"/>
      <p:italic r:id="rId23"/>
    </p:embeddedFont>
    <p:embeddedFont>
      <p:font typeface="Roboto Condensed Light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E5F5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F5BD4D2-46C5-4EC9-A0B4-1638C9073EE6}">
  <a:tblStyle styleId="{5F5BD4D2-46C5-4EC9-A0B4-1638C9073E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41" autoAdjust="0"/>
  </p:normalViewPr>
  <p:slideViewPr>
    <p:cSldViewPr snapToGrid="0">
      <p:cViewPr varScale="1">
        <p:scale>
          <a:sx n="110" d="100"/>
          <a:sy n="110" d="100"/>
        </p:scale>
        <p:origin x="-65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22025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830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489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920677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2979895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3904466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333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116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398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450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133156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58786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7700948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970632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0780787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2091404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525BB-DA17-4BA0-B3C8-3AC3ABC827E6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94537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C4C9A-3960-41CF-A4E9-2A8FB932454B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676552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467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eanina.serban@ismb.ro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1150724" y="930895"/>
            <a:ext cx="7091077" cy="28148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Evaluările Naționale  la finalul claselor a II-a, a IV- a și a VI- a în anul școlar 2023-2024</a:t>
            </a:r>
            <a:endParaRPr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242737"/>
            <a:ext cx="646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800" b="1" dirty="0" err="1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Bucureşti</a:t>
            </a:r>
            <a:r>
              <a:rPr lang="ro-RO" sz="1800" b="1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4B9DFD-9C9C-28BC-87BC-A9B08C2B3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245" y="158100"/>
            <a:ext cx="5731510" cy="772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D09A6744-0BC4-19DA-242A-1502A137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1800" dirty="0">
                <a:latin typeface="Cambria" panose="02040503050406030204" pitchFamily="18" charset="0"/>
                <a:ea typeface="Cambria" panose="02040503050406030204" pitchFamily="18" charset="0"/>
              </a:rPr>
              <a:t>Observații. Manual </a:t>
            </a:r>
            <a:r>
              <a:rPr lang="ro-RO" sz="1800">
                <a:latin typeface="Cambria" panose="02040503050406030204" pitchFamily="18" charset="0"/>
                <a:ea typeface="Cambria" panose="02040503050406030204" pitchFamily="18" charset="0"/>
              </a:rPr>
              <a:t>de administrare</a:t>
            </a:r>
            <a:endParaRPr lang="ro-RO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47AE98CA-E5C1-8901-1544-96311770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22" y="1286359"/>
            <a:ext cx="8547315" cy="2952427"/>
          </a:xfrm>
        </p:spPr>
        <p:txBody>
          <a:bodyPr>
            <a:normAutofit fontScale="92500"/>
          </a:bodyPr>
          <a:lstStyle/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Se pot folosi: stiloul, pixul, creionul, echerul, raportorul și rigla;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Elevii sunt anunțați cu privire la ora începerii, parcurgerea a jumătate din timp și înainte cu 5 minute de epuizarea timpului (se notează pe tablă);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Elevii întârziați vor fi conduși de către asistent într-o altă sală de clasă, dar  nu mai pot fi primiți după momentul notării pe tablă a orei de începere. Vor fi supravegheați pe perioada desfășurării testului și li se va permite să vină la celelalte teste;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Administratorul de test nu poate răspunde la întrebările elevilor, dar notează eventualele întrebări în raportul testării;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Dacă apar situații speciale (de exemplu: elevului i se face rău etc), administratorul de test va recupera testul notând ora începerii și ora returnării atât pe test cât și în raportul său;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Părinții elevilor cu deficiențe trebuie să solicite în scris adaptarea la nivelul unității de învățământ a modelului publicat;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În cazul unei indisponibilități temporare (de exemplu: imposibilitatea de utilizare a mâinii la scris), elevul va fi asistat la completarea testului de către un cadru didactic asistent.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F50CB83A-3E74-878C-5667-474B403F2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80071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81925" y="0"/>
            <a:ext cx="8423475" cy="1375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1400" b="1" dirty="0">
                <a:solidFill>
                  <a:schemeClr val="tx1"/>
                </a:solidFill>
              </a:rPr>
              <a:t>Orice situație specială și orice problemă întâmpinată se anunță la secretarul comisiei municipale sau la inspectorul pentru mamagement instituțional al sectorului, care anunță mai departe președintele comisiei municipale.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-1" y="2772027"/>
            <a:ext cx="9144000" cy="1015663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marL="457200" indent="-355600" algn="ctr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  <a:tabLst>
                <a:tab pos="92075" algn="l"/>
              </a:tabLst>
            </a:pPr>
            <a:r>
              <a:rPr lang="ro-RO" sz="6000" b="1" dirty="0">
                <a:solidFill>
                  <a:schemeClr val="accent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</a:rPr>
              <a:t>SUCCES! </a:t>
            </a:r>
          </a:p>
        </p:txBody>
      </p:sp>
      <p:pic>
        <p:nvPicPr>
          <p:cNvPr id="3" name="Grafic 2" descr="Semn de exclamație">
            <a:extLst>
              <a:ext uri="{FF2B5EF4-FFF2-40B4-BE49-F238E27FC236}">
                <a16:creationId xmlns:a16="http://schemas.microsoft.com/office/drawing/2014/main" xmlns="" id="{4EF85E4E-DD90-D78C-58C5-314F5B92A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4725" y="997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2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2551113" y="1312863"/>
            <a:ext cx="6592887" cy="242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>
                <a:solidFill>
                  <a:srgbClr val="FF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MĂLĂELEA DANIEL</a:t>
            </a:r>
            <a:br>
              <a:rPr lang="ro-RO" sz="3600" dirty="0">
                <a:solidFill>
                  <a:srgbClr val="FF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3600" dirty="0">
              <a:solidFill>
                <a:srgbClr val="FF98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ubTitle" idx="4294967295"/>
          </p:nvPr>
        </p:nvSpPr>
        <p:spPr>
          <a:xfrm>
            <a:off x="2851150" y="1357313"/>
            <a:ext cx="6292850" cy="315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Inspector Şcolar General Adjunct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5" name="Shape 215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420316" y="125885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" name="Shape 214"/>
          <p:cNvSpPr txBox="1">
            <a:spLocks/>
          </p:cNvSpPr>
          <p:nvPr/>
        </p:nvSpPr>
        <p:spPr>
          <a:xfrm>
            <a:off x="2406356" y="318528"/>
            <a:ext cx="6593700" cy="87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ro-R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Preşedintele</a:t>
            </a:r>
            <a:r>
              <a:rPr lang="ro-R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Comisiei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873" b="51482"/>
          <a:stretch/>
        </p:blipFill>
        <p:spPr bwMode="auto">
          <a:xfrm>
            <a:off x="5404694" y="1627843"/>
            <a:ext cx="713138" cy="6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69" t="49036"/>
          <a:stretch/>
        </p:blipFill>
        <p:spPr bwMode="auto">
          <a:xfrm>
            <a:off x="2465484" y="1646888"/>
            <a:ext cx="736444" cy="6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1928" y="1815757"/>
            <a:ext cx="2113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8163"/>
            <a:r>
              <a:rPr lang="ro-RO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</a:rPr>
              <a:t>0724 556 620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8257" y="1815757"/>
            <a:ext cx="3139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38163"/>
            <a:r>
              <a:rPr lang="ro-RO" sz="2000" b="1" i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</a:rPr>
              <a:t>daniel.malaelea</a:t>
            </a:r>
            <a:r>
              <a:rPr lang="en-US" sz="2000" b="1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</a:rPr>
              <a:t>@ismb.ro</a:t>
            </a:r>
            <a:endParaRPr lang="ro-RO" sz="2000" b="1" i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Roboto Condensed Light"/>
              <a:sym typeface="Roboto Condensed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618" y="3388285"/>
            <a:ext cx="776896" cy="668130"/>
          </a:xfrm>
          <a:prstGeom prst="rect">
            <a:avLst/>
          </a:prstGeom>
        </p:spPr>
      </p:pic>
      <p:sp>
        <p:nvSpPr>
          <p:cNvPr id="13" name="Shape 214"/>
          <p:cNvSpPr txBox="1">
            <a:spLocks/>
          </p:cNvSpPr>
          <p:nvPr/>
        </p:nvSpPr>
        <p:spPr>
          <a:xfrm>
            <a:off x="2465484" y="2448127"/>
            <a:ext cx="6593700" cy="87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</a:pPr>
            <a:r>
              <a:rPr lang="ro-R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SECRETAR COMISIE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213"/>
          <p:cNvSpPr txBox="1">
            <a:spLocks/>
          </p:cNvSpPr>
          <p:nvPr/>
        </p:nvSpPr>
        <p:spPr>
          <a:xfrm>
            <a:off x="2524214" y="3104974"/>
            <a:ext cx="6593700" cy="39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endParaRPr lang="ro-RO" sz="2800" dirty="0">
              <a:solidFill>
                <a:srgbClr val="FF98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o-RO" dirty="0">
                <a:solidFill>
                  <a:srgbClr val="FF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Insp. Școlar GEANINA GEORGESCU</a:t>
            </a:r>
          </a:p>
          <a:p>
            <a:pPr algn="ctr"/>
            <a:endParaRPr lang="ro-RO" dirty="0">
              <a:solidFill>
                <a:srgbClr val="FF98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69" t="49036"/>
          <a:stretch/>
        </p:blipFill>
        <p:spPr bwMode="auto">
          <a:xfrm>
            <a:off x="2524214" y="3649185"/>
            <a:ext cx="736444" cy="6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"/>
          <p:cNvSpPr/>
          <p:nvPr/>
        </p:nvSpPr>
        <p:spPr>
          <a:xfrm>
            <a:off x="3201928" y="3955253"/>
            <a:ext cx="2113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8163"/>
            <a:r>
              <a:rPr lang="ro-RO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</a:rPr>
              <a:t>07</a:t>
            </a:r>
            <a:r>
              <a:rPr lang="en-US" sz="2000" b="1" dirty="0">
                <a:solidFill>
                  <a:srgbClr val="2632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</a:rPr>
              <a:t>21276215</a:t>
            </a:r>
            <a:endParaRPr lang="ro-RO" sz="2000" b="1" dirty="0">
              <a:solidFill>
                <a:srgbClr val="2632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Roboto Condensed Light"/>
              <a:sym typeface="Roboto Condensed Light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873" b="51482"/>
          <a:stretch/>
        </p:blipFill>
        <p:spPr bwMode="auto">
          <a:xfrm>
            <a:off x="5107926" y="3647616"/>
            <a:ext cx="713138" cy="6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/>
          <p:nvPr/>
        </p:nvSpPr>
        <p:spPr>
          <a:xfrm>
            <a:off x="5657079" y="3938987"/>
            <a:ext cx="3460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38163"/>
            <a:r>
              <a:rPr lang="ro-RO" sz="2000" b="1" i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  <a:hlinkClick r:id="rId6"/>
              </a:rPr>
              <a:t>geanina.georgescu</a:t>
            </a:r>
            <a:r>
              <a:rPr lang="en-US" sz="2000" b="1" i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Condensed Light"/>
                <a:sym typeface="Roboto Condensed Light"/>
                <a:hlinkClick r:id="rId6"/>
              </a:rPr>
              <a:t>@ismb.ro</a:t>
            </a:r>
            <a:endParaRPr lang="ro-RO" sz="2000" b="1" i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Roboto Condensed Light"/>
              <a:sym typeface="Roboto Condensed Light"/>
            </a:endParaRPr>
          </a:p>
          <a:p>
            <a:pPr defTabSz="538163"/>
            <a:endParaRPr lang="ro-RO" sz="2000" b="1" i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5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4" y="134153"/>
            <a:ext cx="6593915" cy="6681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Comisia Municipiului Bucureşti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647715"/>
            <a:ext cx="7972160" cy="43737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538163">
              <a:buFontTx/>
              <a:buChar char="-"/>
            </a:pPr>
            <a:r>
              <a:rPr lang="ro-RO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Rusea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</a:rPr>
              <a:t> IONEL	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</a:rPr>
              <a:t>secretar		Consilier informatizare	</a:t>
            </a:r>
          </a:p>
          <a:p>
            <a:pPr marL="76200" indent="0" defTabSz="538163">
              <a:buNone/>
            </a:pPr>
            <a:r>
              <a:rPr lang="ro-RO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Membri: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Luiza Nicoleta MORARU, Inspector școlar pentru învățământul primar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Daniela </a:t>
            </a:r>
            <a:r>
              <a:rPr lang="ro-RO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Jenica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ENACHE, Inspector școlar pentru învățământul primar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Ștefan PACEARCĂ, Inspector școlar pentru învățământul primar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Sanda Florina PICLER, Inspector școlar pentru învățământul primar</a:t>
            </a:r>
          </a:p>
          <a:p>
            <a:pPr marL="34290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Raluca 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MOCANU, 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Inspector 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școlar pentru învățământul primar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Nicoleta TRĂISTARU, Inspector 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școlar pentru învățământul primar</a:t>
            </a:r>
            <a:endParaRPr lang="ro-RO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Alexandrina PETER, Inspector școlar pentru minorități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Victor STOICA, Inspector școlar pentru fizică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Luminița DUMITRESCU, 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Inspector școlar pentru matematică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Mihaela Liliana MUȘAT, Inspector școlar pentru limba și literatura română</a:t>
            </a:r>
            <a:endParaRPr lang="ro-RO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305" y="245576"/>
            <a:ext cx="776896" cy="6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68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6074722" cy="409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Comisia Municipiului Bucureşti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410346"/>
            <a:ext cx="7972160" cy="3611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Flaminiu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Ionuț NICULA, Inspector școlar pentru învățământul special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Maria BUJAN, Inspector școlar pentru limbi moderne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Flor</a:t>
            </a:r>
            <a:r>
              <a:rPr lang="ro-RO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ina VOICU</a:t>
            </a: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Inspector școlar pentru management instituțional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Corina CEAMĂ Inspector școlar pentru management instituțional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Camelia Tanța CHITCĂ, Inspector școlar pentru management instituțional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Codruța VITAN, Inspector școlar pentru management instituțional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Adi Nicoleta CRĂCIUN, Inspector școlar pentru management instituțional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o-RO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Daniela BĂDESCU, Inspector școlar pentru management instituțional</a:t>
            </a:r>
          </a:p>
          <a:p>
            <a:pPr defTabSz="538163"/>
            <a:r>
              <a:rPr lang="ro-RO" sz="1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defTabSz="538163"/>
            <a:endParaRPr lang="ro-RO" sz="1000" dirty="0"/>
          </a:p>
          <a:p>
            <a:pPr defTabSz="538163"/>
            <a:endParaRPr lang="ro-RO" sz="1000" dirty="0"/>
          </a:p>
          <a:p>
            <a:pPr defTabSz="538163"/>
            <a:endParaRPr sz="10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305" y="245576"/>
            <a:ext cx="776896" cy="6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2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LEGISLA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ŢIE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14275" y="1084881"/>
            <a:ext cx="7940425" cy="3440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400" b="1" dirty="0">
                <a:solidFill>
                  <a:srgbClr val="FF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CADRUL LEGAL și PROCEDURAL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9800"/>
              </a:solidFill>
            </a:endParaRPr>
          </a:p>
          <a:p>
            <a:pPr lvl="0" algn="just"/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OMENC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Ș</a:t>
            </a:r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nr. 3051/12.01.2016 privind aprobarea Metodologiei de organizare şi desfăşurare a evaluărilor naţionale la finalul claselor a II-a, a IV-a şi a VI-a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0" algn="just"/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OME </a:t>
            </a:r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nr. 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3771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09.02.2024</a:t>
            </a:r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privind aprobarea Calendarului 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organizării și desfășurării Evaluărilor Naționale </a:t>
            </a:r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 finalul claselor a II-a, a IV-a şi a VI-a în anul şcolar 202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it-IT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-202</a:t>
            </a:r>
            <a:r>
              <a:rPr lang="ro-RO" sz="16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0" algn="just"/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 CNEE nr. 262/04.02.2020 privind regimul </a:t>
            </a:r>
            <a:r>
              <a:rPr lang="ro-RO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normele de utilizare a certificatului SSL necesar la transferul/preluarea arhivelor  de subiecte pentru examenele, evaluările </a:t>
            </a:r>
            <a:r>
              <a:rPr lang="ro-RO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concursurile </a:t>
            </a:r>
            <a:r>
              <a:rPr lang="ro-RO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naţionale</a:t>
            </a:r>
            <a:r>
              <a:rPr lang="ro-RO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305" y="245576"/>
            <a:ext cx="776896" cy="668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2051697" y="7081"/>
            <a:ext cx="6929269" cy="514349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2498179" y="1270860"/>
            <a:ext cx="6111858" cy="183913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competenţelor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finalul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 II - a - EN II: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română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română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- 1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- 1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 științele naturii						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română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minorităţile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naţionale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- 1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competenţelor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dobândite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ciclul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 </a:t>
            </a:r>
            <a:endParaRPr lang="ro-RO" sz="1400" b="1" dirty="0">
              <a:solidFill>
                <a:schemeClr val="accent1">
                  <a:lumMod val="5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finalul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 IV - a - EN IV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română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finalul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 VI - a - EN VI: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Limbă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comunicare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- 2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Matematică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Ştiinţe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ale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naturii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- 2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202</a:t>
            </a:r>
            <a:r>
              <a:rPr lang="ro-RO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ro-RO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4294967295"/>
          </p:nvPr>
        </p:nvSpPr>
        <p:spPr>
          <a:xfrm>
            <a:off x="0" y="877888"/>
            <a:ext cx="2127250" cy="665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ro-RO" b="1" dirty="0">
                <a:solidFill>
                  <a:srgbClr val="FF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CALENDAR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Image result for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65" y="2578831"/>
            <a:ext cx="1765932" cy="1353881"/>
          </a:xfrm>
          <a:prstGeom prst="roundRect">
            <a:avLst>
              <a:gd name="adj" fmla="val 8594"/>
            </a:avLst>
          </a:prstGeom>
          <a:solidFill>
            <a:srgbClr val="E8E5F5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64" y="4402224"/>
            <a:ext cx="776896" cy="6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35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1627248" y="728419"/>
            <a:ext cx="6323628" cy="2216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Comisia de organizare și de administrare a EN-2024 din unitățile de învățământ </a:t>
            </a:r>
            <a:endParaRPr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o-RO" b="1" dirty="0" err="1">
                <a:latin typeface="Cambria" panose="02040503050406030204" pitchFamily="18" charset="0"/>
                <a:ea typeface="Cambria" panose="02040503050406030204" pitchFamily="18" charset="0"/>
              </a:rPr>
              <a:t>Activităţi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 specifice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269" y="117280"/>
            <a:ext cx="1272483" cy="1094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63846" y="392575"/>
            <a:ext cx="5993218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1500" dirty="0">
                <a:latin typeface="Cambria" panose="02040503050406030204" pitchFamily="18" charset="0"/>
                <a:ea typeface="Cambria" panose="02040503050406030204" pitchFamily="18" charset="0"/>
              </a:rPr>
              <a:t>Activitățile comisiilor de organizare și de administrare a EN-2024</a:t>
            </a:r>
            <a:endParaRPr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555975" y="587256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setăText 1">
            <a:extLst>
              <a:ext uri="{FF2B5EF4-FFF2-40B4-BE49-F238E27FC236}">
                <a16:creationId xmlns:a16="http://schemas.microsoft.com/office/drawing/2014/main" xmlns="" id="{DD589094-5B7F-94D5-17F7-52072DAC9F14}"/>
              </a:ext>
            </a:extLst>
          </p:cNvPr>
          <p:cNvSpPr txBox="1"/>
          <p:nvPr/>
        </p:nvSpPr>
        <p:spPr>
          <a:xfrm>
            <a:off x="605808" y="1406387"/>
            <a:ext cx="818173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Activarea mecanismelor de comunicare cu CNPEE și ISJ/ISMB și actualizarea permanentă a datelor de contact.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Verificarea și confirmarea nominală a elevilor participanți la fiecare evaluare națională (EN II, EN IV și EN VI).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Stabilirea administratorilor de test și a asistenților pentru fiecare clasă participantă.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Stabilirea sesiunilor de formare a membrilor comisiilor și a administratorilor de test.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Formarea directă a administratorilor de test, conform instrucțiunilor din manual.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Preluarea instrumentelor de evaluare de la CNPEE, conform procedurii aprobate; organizarea tipăririi instrumentelor de evaluare.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Tipărirea Instrucțiunilor pentru fiecare A.T. al EN-2024,  monitorizarea aplicării corecte și a completării Raportului A.T. (raportul clasei).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Monitorizarea administrării EN-2024, urmărirea respectării procedurilor de administrare, documentarea procesului de administrare pe baza diferitelor tipuri de modele de raportare prevăzute în prezentul manual.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Coordonarea colectării și sintetizarea tuturor rapoartelor A.T. la nivelul fiecărei comisii din unitatea de învățământ.</a:t>
            </a:r>
          </a:p>
          <a:p>
            <a:pPr marL="342900" indent="-342900" algn="just">
              <a:buAutoNum type="arabicPeriod"/>
            </a:pPr>
            <a:r>
              <a:rPr lang="ro-RO" sz="13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Întocmirea raportului școlii, urmărind toate aspectele administrării EN-2024 conform modelelor prezentate în manualul de proceduri.</a:t>
            </a:r>
          </a:p>
          <a:p>
            <a:pPr marL="342900" indent="-342900">
              <a:buAutoNum type="arabicPeriod"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D09A6744-0BC4-19DA-242A-1502A137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1800" dirty="0">
                <a:latin typeface="Cambria" panose="02040503050406030204" pitchFamily="18" charset="0"/>
                <a:ea typeface="Cambria" panose="02040503050406030204" pitchFamily="18" charset="0"/>
              </a:rPr>
              <a:t>Observații. Metodologie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47AE98CA-E5C1-8901-1544-96311770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22" y="1038386"/>
            <a:ext cx="8547315" cy="3712540"/>
          </a:xfrm>
        </p:spPr>
        <p:txBody>
          <a:bodyPr>
            <a:normAutofit/>
          </a:bodyPr>
          <a:lstStyle/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Toate persoanele care au acces la documentele pentru EN 2024 semnează un angajament de confidențialitate;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EN se desfășoară în timpul orelor de curs, în funcție de programul fiecărei unități, iar în cazul EN VI, Comisia Municipiului București de organizare și desfășurare a EN stabilit un interval orar unic pentru  începerea testelor (ora 11.00);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Sălile de clasă în care se susține EN sunt, de regulă, cele în care elevii clasei își desfășoară activitatea în mod obișnuit, elevii fiind așezați ca de obicei în bănci;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Se pot face pe teste sublinieri și chiar mențiuni pentru a se facilita analiza rezultatelor și comunicarea acestora către elevi și părinți/reprezentanți legali;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Evaluarea trebuie finalizată în termen de cel mult 7 zile de la data susținerii ultimului test de la clasa respectivă;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Rezultatele individuale obținute la EN nu se afișează/nu se comunică public și nu se înregistrează în catalogul clasei. Ele pot fi valorificate, prin informarea elevilor, părinților/reprezentanților legali ai elevului și, unde este cazul, elaborarea planurilor individualizate de învățare;</a:t>
            </a:r>
          </a:p>
          <a:p>
            <a:r>
              <a:rPr lang="ro-RO" sz="1300" dirty="0">
                <a:latin typeface="Cambria" panose="02040503050406030204" pitchFamily="18" charset="0"/>
                <a:ea typeface="Cambria" panose="02040503050406030204" pitchFamily="18" charset="0"/>
              </a:rPr>
              <a:t>În urma informării părinților/reprezentanților legali se întocmește un proces verbal în care aceștia semnează pentru luarea la cunoștință a informațiilor referitoare la rezultatele elevului.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F50CB83A-3E74-878C-5667-474B403F2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319591293"/>
      </p:ext>
    </p:extLst>
  </p:cSld>
  <p:clrMapOvr>
    <a:masterClrMapping/>
  </p:clrMapOvr>
</p:sld>
</file>

<file path=ppt/theme/theme1.xml><?xml version="1.0" encoding="utf-8"?>
<a:theme xmlns:a="http://schemas.openxmlformats.org/drawingml/2006/main" name="Trunchiere">
  <a:themeElements>
    <a:clrScheme name="Trunchier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Trunchiere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unchier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Trunchiere</Template>
  <TotalTime>4218</TotalTime>
  <Words>867</Words>
  <Application>Microsoft Office PowerPoint</Application>
  <PresentationFormat>On-screen Show (16:9)</PresentationFormat>
  <Paragraphs>101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Cambria</vt:lpstr>
      <vt:lpstr>Roboto Condensed</vt:lpstr>
      <vt:lpstr>Franklin Gothic Book</vt:lpstr>
      <vt:lpstr>Roboto Condensed Light</vt:lpstr>
      <vt:lpstr>Times New Roman</vt:lpstr>
      <vt:lpstr>Symbol</vt:lpstr>
      <vt:lpstr>Calibri</vt:lpstr>
      <vt:lpstr>Trunchiere</vt:lpstr>
      <vt:lpstr>Evaluările Naționale  la finalul claselor a II-a, a IV- a și a VI- a în anul școlar 2023-2024</vt:lpstr>
      <vt:lpstr>MĂLĂELEA DANIEL </vt:lpstr>
      <vt:lpstr>Comisia Municipiului Bucureşti</vt:lpstr>
      <vt:lpstr>Comisia Municipiului Bucureşti</vt:lpstr>
      <vt:lpstr>LEGISLAŢIE</vt:lpstr>
      <vt:lpstr>Slide 6</vt:lpstr>
      <vt:lpstr>Comisia de organizare și de administrare a EN-2024 din unitățile de învățământ </vt:lpstr>
      <vt:lpstr>Activitățile comisiilor de organizare și de administrare a EN-2024</vt:lpstr>
      <vt:lpstr>Observații. Metodologie</vt:lpstr>
      <vt:lpstr>Observații. Manual de administrare</vt:lpstr>
      <vt:lpstr>Orice situație specială și orice problemă întâmpinată se anunță la secretarul comisiei municipale sau la inspectorul pentru mamagement instituțional al sectorului, care anunță mai departe președintele comisiei municipale.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EVALUAREA NAŢIONALĂ a elevilor de clasa a VIII-a</dc:title>
  <dc:creator>Jean</dc:creator>
  <cp:lastModifiedBy>Admin</cp:lastModifiedBy>
  <cp:revision>201</cp:revision>
  <dcterms:modified xsi:type="dcterms:W3CDTF">2024-05-10T07:54:50Z</dcterms:modified>
</cp:coreProperties>
</file>